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8"/>
  </p:notesMasterIdLst>
  <p:handoutMasterIdLst>
    <p:handoutMasterId r:id="rId9"/>
  </p:handoutMasterIdLst>
  <p:sldIdLst>
    <p:sldId id="279" r:id="rId2"/>
    <p:sldId id="278" r:id="rId3"/>
    <p:sldId id="280" r:id="rId4"/>
    <p:sldId id="281" r:id="rId5"/>
    <p:sldId id="282" r:id="rId6"/>
    <p:sldId id="283" r:id="rId7"/>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96327" autoAdjust="0"/>
  </p:normalViewPr>
  <p:slideViewPr>
    <p:cSldViewPr snapToGrid="0" showGuides="1">
      <p:cViewPr varScale="1">
        <p:scale>
          <a:sx n="109" d="100"/>
          <a:sy n="109" d="100"/>
        </p:scale>
        <p:origin x="216" y="60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3/23/21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8F835D-FC28-DC4D-A7F9-CA177AC08DDF}"/>
              </a:ext>
            </a:extLst>
          </p:cNvPr>
          <p:cNvSpPr>
            <a:spLocks noGrp="1"/>
          </p:cNvSpPr>
          <p:nvPr>
            <p:ph type="subTitle" idx="1"/>
          </p:nvPr>
        </p:nvSpPr>
        <p:spPr/>
        <p:txBody>
          <a:bodyPr/>
          <a:lstStyle/>
          <a:p>
            <a:r>
              <a:rPr lang="en-US" dirty="0"/>
              <a:t>Ben Goodwin</a:t>
            </a:r>
          </a:p>
        </p:txBody>
      </p:sp>
      <p:sp>
        <p:nvSpPr>
          <p:cNvPr id="3" name="Title 2">
            <a:extLst>
              <a:ext uri="{FF2B5EF4-FFF2-40B4-BE49-F238E27FC236}">
                <a16:creationId xmlns:a16="http://schemas.microsoft.com/office/drawing/2014/main" id="{C72D9A91-0FD7-744B-8ED4-783537AD3ABA}"/>
              </a:ext>
            </a:extLst>
          </p:cNvPr>
          <p:cNvSpPr>
            <a:spLocks noGrp="1"/>
          </p:cNvSpPr>
          <p:nvPr>
            <p:ph type="ctrTitle"/>
          </p:nvPr>
        </p:nvSpPr>
        <p:spPr/>
        <p:txBody>
          <a:bodyPr/>
          <a:lstStyle/>
          <a:p>
            <a:r>
              <a:rPr lang="en-US" dirty="0"/>
              <a:t>Pre-Live Session 12</a:t>
            </a:r>
          </a:p>
        </p:txBody>
      </p:sp>
    </p:spTree>
    <p:extLst>
      <p:ext uri="{BB962C8B-B14F-4D97-AF65-F5344CB8AC3E}">
        <p14:creationId xmlns:p14="http://schemas.microsoft.com/office/powerpoint/2010/main" val="37500099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able&#10;&#10;Description automatically generated">
            <a:extLst>
              <a:ext uri="{FF2B5EF4-FFF2-40B4-BE49-F238E27FC236}">
                <a16:creationId xmlns:a16="http://schemas.microsoft.com/office/drawing/2014/main" id="{3AAF34C4-6B92-174F-952E-CDA9BA98E39D}"/>
              </a:ext>
            </a:extLst>
          </p:cNvPr>
          <p:cNvPicPr>
            <a:picLocks noChangeAspect="1"/>
          </p:cNvPicPr>
          <p:nvPr/>
        </p:nvPicPr>
        <p:blipFill>
          <a:blip r:embed="rId2"/>
          <a:stretch>
            <a:fillRect/>
          </a:stretch>
        </p:blipFill>
        <p:spPr>
          <a:xfrm>
            <a:off x="6921423" y="836832"/>
            <a:ext cx="4051377" cy="3336428"/>
          </a:xfrm>
          <a:prstGeom prst="rect">
            <a:avLst/>
          </a:prstGeom>
        </p:spPr>
      </p:pic>
      <p:sp>
        <p:nvSpPr>
          <p:cNvPr id="3" name="Title 2"/>
          <p:cNvSpPr>
            <a:spLocks noGrp="1"/>
          </p:cNvSpPr>
          <p:nvPr>
            <p:ph type="title"/>
          </p:nvPr>
        </p:nvSpPr>
        <p:spPr/>
        <p:txBody>
          <a:bodyPr>
            <a:noAutofit/>
          </a:bodyPr>
          <a:lstStyle/>
          <a:p>
            <a:r>
              <a:rPr lang="en-US" sz="2600" dirty="0"/>
              <a:t>Proc Freq and Proc Means</a:t>
            </a:r>
          </a:p>
        </p:txBody>
      </p:sp>
      <p:pic>
        <p:nvPicPr>
          <p:cNvPr id="5" name="Picture 4">
            <a:extLst>
              <a:ext uri="{FF2B5EF4-FFF2-40B4-BE49-F238E27FC236}">
                <a16:creationId xmlns:a16="http://schemas.microsoft.com/office/drawing/2014/main" id="{009DB932-746A-5C48-A6AE-B2A6FEDE6E36}"/>
              </a:ext>
            </a:extLst>
          </p:cNvPr>
          <p:cNvPicPr>
            <a:picLocks noChangeAspect="1"/>
          </p:cNvPicPr>
          <p:nvPr/>
        </p:nvPicPr>
        <p:blipFill>
          <a:blip r:embed="rId3"/>
          <a:stretch>
            <a:fillRect/>
          </a:stretch>
        </p:blipFill>
        <p:spPr>
          <a:xfrm>
            <a:off x="371515" y="891442"/>
            <a:ext cx="4254500" cy="3136900"/>
          </a:xfrm>
          <a:prstGeom prst="rect">
            <a:avLst/>
          </a:prstGeom>
        </p:spPr>
      </p:pic>
      <p:sp>
        <p:nvSpPr>
          <p:cNvPr id="8" name="TextBox 7">
            <a:extLst>
              <a:ext uri="{FF2B5EF4-FFF2-40B4-BE49-F238E27FC236}">
                <a16:creationId xmlns:a16="http://schemas.microsoft.com/office/drawing/2014/main" id="{09B2EDDE-CB15-AD46-964C-AA115F585AF6}"/>
              </a:ext>
            </a:extLst>
          </p:cNvPr>
          <p:cNvSpPr txBox="1"/>
          <p:nvPr/>
        </p:nvSpPr>
        <p:spPr>
          <a:xfrm>
            <a:off x="1822137" y="4028342"/>
            <a:ext cx="1353256" cy="276999"/>
          </a:xfrm>
          <a:prstGeom prst="rect">
            <a:avLst/>
          </a:prstGeom>
          <a:noFill/>
        </p:spPr>
        <p:txBody>
          <a:bodyPr wrap="none" rtlCol="0">
            <a:spAutoFit/>
          </a:bodyPr>
          <a:lstStyle/>
          <a:p>
            <a:pPr algn="ctr"/>
            <a:r>
              <a:rPr lang="en-US" sz="1200" dirty="0"/>
              <a:t>(Freq Procedure)</a:t>
            </a:r>
          </a:p>
        </p:txBody>
      </p:sp>
      <p:sp>
        <p:nvSpPr>
          <p:cNvPr id="9" name="Rectangle 8">
            <a:extLst>
              <a:ext uri="{FF2B5EF4-FFF2-40B4-BE49-F238E27FC236}">
                <a16:creationId xmlns:a16="http://schemas.microsoft.com/office/drawing/2014/main" id="{961E2227-C2A6-0F44-9049-1D3F8FBD8F82}"/>
              </a:ext>
            </a:extLst>
          </p:cNvPr>
          <p:cNvSpPr/>
          <p:nvPr/>
        </p:nvSpPr>
        <p:spPr>
          <a:xfrm>
            <a:off x="8264670" y="4064694"/>
            <a:ext cx="1497526" cy="276999"/>
          </a:xfrm>
          <a:prstGeom prst="rect">
            <a:avLst/>
          </a:prstGeom>
        </p:spPr>
        <p:txBody>
          <a:bodyPr wrap="none">
            <a:spAutoFit/>
          </a:bodyPr>
          <a:lstStyle/>
          <a:p>
            <a:pPr algn="ctr"/>
            <a:r>
              <a:rPr lang="en-US" sz="1200" dirty="0"/>
              <a:t>(Means Procedure)</a:t>
            </a:r>
          </a:p>
        </p:txBody>
      </p:sp>
      <p:sp>
        <p:nvSpPr>
          <p:cNvPr id="10" name="TextBox 9">
            <a:extLst>
              <a:ext uri="{FF2B5EF4-FFF2-40B4-BE49-F238E27FC236}">
                <a16:creationId xmlns:a16="http://schemas.microsoft.com/office/drawing/2014/main" id="{924FD920-4D93-CF47-98E3-B8B52B2752D1}"/>
              </a:ext>
            </a:extLst>
          </p:cNvPr>
          <p:cNvSpPr txBox="1"/>
          <p:nvPr/>
        </p:nvSpPr>
        <p:spPr>
          <a:xfrm>
            <a:off x="832338" y="4865077"/>
            <a:ext cx="7757175" cy="1200329"/>
          </a:xfrm>
          <a:prstGeom prst="rect">
            <a:avLst/>
          </a:prstGeom>
          <a:noFill/>
        </p:spPr>
        <p:txBody>
          <a:bodyPr wrap="square" rtlCol="0">
            <a:spAutoFit/>
          </a:bodyPr>
          <a:lstStyle/>
          <a:p>
            <a:r>
              <a:rPr lang="en-US" sz="1200" dirty="0"/>
              <a:t>Based on the above tables.  It seems like that there is at least one group that is different.  The tables seem to indicate that males, in general have higher instances of the disease.  </a:t>
            </a:r>
          </a:p>
          <a:p>
            <a:r>
              <a:rPr lang="en-US" sz="1200" dirty="0"/>
              <a:t>There are also more males in the sample, and those males have higher instances of the disease.  </a:t>
            </a:r>
          </a:p>
          <a:p>
            <a:endParaRPr lang="en-US" sz="1200" dirty="0"/>
          </a:p>
          <a:p>
            <a:r>
              <a:rPr lang="en-US" sz="1200" dirty="0"/>
              <a:t>In proc mean, we can see that the various tests are all significant, thus indicating that one of the groups shows a difference (at least evidence of one.)</a:t>
            </a:r>
          </a:p>
        </p:txBody>
      </p:sp>
    </p:spTree>
    <p:extLst>
      <p:ext uri="{BB962C8B-B14F-4D97-AF65-F5344CB8AC3E}">
        <p14:creationId xmlns:p14="http://schemas.microsoft.com/office/powerpoint/2010/main" val="32630463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5DEAB-44AA-F347-A9D9-22B7CCAE7D0D}"/>
              </a:ext>
            </a:extLst>
          </p:cNvPr>
          <p:cNvSpPr>
            <a:spLocks noGrp="1"/>
          </p:cNvSpPr>
          <p:nvPr>
            <p:ph type="title"/>
          </p:nvPr>
        </p:nvSpPr>
        <p:spPr/>
        <p:txBody>
          <a:bodyPr>
            <a:noAutofit/>
          </a:bodyPr>
          <a:lstStyle/>
          <a:p>
            <a:r>
              <a:rPr lang="en-US" sz="2600" dirty="0"/>
              <a:t>Logistic Regression with Three Predictors</a:t>
            </a:r>
          </a:p>
        </p:txBody>
      </p:sp>
      <p:pic>
        <p:nvPicPr>
          <p:cNvPr id="5" name="Picture 4" descr="Table&#10;&#10;Description automatically generated">
            <a:extLst>
              <a:ext uri="{FF2B5EF4-FFF2-40B4-BE49-F238E27FC236}">
                <a16:creationId xmlns:a16="http://schemas.microsoft.com/office/drawing/2014/main" id="{6005797B-3D92-9940-8778-CDA2B4229175}"/>
              </a:ext>
            </a:extLst>
          </p:cNvPr>
          <p:cNvPicPr>
            <a:picLocks noChangeAspect="1"/>
          </p:cNvPicPr>
          <p:nvPr/>
        </p:nvPicPr>
        <p:blipFill>
          <a:blip r:embed="rId2"/>
          <a:stretch>
            <a:fillRect/>
          </a:stretch>
        </p:blipFill>
        <p:spPr>
          <a:xfrm>
            <a:off x="5839316" y="919053"/>
            <a:ext cx="5662440" cy="2509947"/>
          </a:xfrm>
          <a:prstGeom prst="rect">
            <a:avLst/>
          </a:prstGeom>
        </p:spPr>
      </p:pic>
      <p:pic>
        <p:nvPicPr>
          <p:cNvPr id="7" name="Picture 6" descr="Table&#10;&#10;Description automatically generated">
            <a:extLst>
              <a:ext uri="{FF2B5EF4-FFF2-40B4-BE49-F238E27FC236}">
                <a16:creationId xmlns:a16="http://schemas.microsoft.com/office/drawing/2014/main" id="{32C4D21C-282F-0E49-A9AE-F500F03BF203}"/>
              </a:ext>
            </a:extLst>
          </p:cNvPr>
          <p:cNvPicPr>
            <a:picLocks noChangeAspect="1"/>
          </p:cNvPicPr>
          <p:nvPr/>
        </p:nvPicPr>
        <p:blipFill>
          <a:blip r:embed="rId3"/>
          <a:stretch>
            <a:fillRect/>
          </a:stretch>
        </p:blipFill>
        <p:spPr>
          <a:xfrm>
            <a:off x="559084" y="919052"/>
            <a:ext cx="3359773" cy="2509948"/>
          </a:xfrm>
          <a:prstGeom prst="rect">
            <a:avLst/>
          </a:prstGeom>
        </p:spPr>
      </p:pic>
      <p:sp>
        <p:nvSpPr>
          <p:cNvPr id="8" name="TextBox 7">
            <a:extLst>
              <a:ext uri="{FF2B5EF4-FFF2-40B4-BE49-F238E27FC236}">
                <a16:creationId xmlns:a16="http://schemas.microsoft.com/office/drawing/2014/main" id="{F9C2D410-9F7C-0A4B-9DB4-031D9346AFB5}"/>
              </a:ext>
            </a:extLst>
          </p:cNvPr>
          <p:cNvSpPr txBox="1"/>
          <p:nvPr/>
        </p:nvSpPr>
        <p:spPr>
          <a:xfrm>
            <a:off x="808754" y="3429000"/>
            <a:ext cx="3110103" cy="369332"/>
          </a:xfrm>
          <a:prstGeom prst="rect">
            <a:avLst/>
          </a:prstGeom>
          <a:noFill/>
        </p:spPr>
        <p:txBody>
          <a:bodyPr wrap="square" rtlCol="0">
            <a:spAutoFit/>
          </a:bodyPr>
          <a:lstStyle/>
          <a:p>
            <a:r>
              <a:rPr lang="en-US" dirty="0"/>
              <a:t>(Response Profile, n =78)</a:t>
            </a:r>
          </a:p>
        </p:txBody>
      </p:sp>
      <p:sp>
        <p:nvSpPr>
          <p:cNvPr id="9" name="TextBox 8">
            <a:extLst>
              <a:ext uri="{FF2B5EF4-FFF2-40B4-BE49-F238E27FC236}">
                <a16:creationId xmlns:a16="http://schemas.microsoft.com/office/drawing/2014/main" id="{7C85935B-0CB4-F340-A0EC-5408A2BE5653}"/>
              </a:ext>
            </a:extLst>
          </p:cNvPr>
          <p:cNvSpPr txBox="1"/>
          <p:nvPr/>
        </p:nvSpPr>
        <p:spPr>
          <a:xfrm>
            <a:off x="4806462" y="3552092"/>
            <a:ext cx="6695294" cy="923330"/>
          </a:xfrm>
          <a:prstGeom prst="rect">
            <a:avLst/>
          </a:prstGeom>
          <a:noFill/>
        </p:spPr>
        <p:txBody>
          <a:bodyPr wrap="square" rtlCol="0">
            <a:spAutoFit/>
          </a:bodyPr>
          <a:lstStyle/>
          <a:p>
            <a:r>
              <a:rPr lang="en-US" dirty="0"/>
              <a:t>(The chi-square test statistics and associated p-values shown in the table indicate that each of the three variables in the model significantly improve the model fit) Overall model is </a:t>
            </a:r>
            <a:r>
              <a:rPr lang="en-US" dirty="0" err="1"/>
              <a:t>singificant</a:t>
            </a:r>
            <a:endParaRPr lang="en-US" dirty="0"/>
          </a:p>
        </p:txBody>
      </p:sp>
      <p:pic>
        <p:nvPicPr>
          <p:cNvPr id="11" name="Picture 10">
            <a:extLst>
              <a:ext uri="{FF2B5EF4-FFF2-40B4-BE49-F238E27FC236}">
                <a16:creationId xmlns:a16="http://schemas.microsoft.com/office/drawing/2014/main" id="{E87D5C51-4646-A546-B158-819F5E12E3D9}"/>
              </a:ext>
            </a:extLst>
          </p:cNvPr>
          <p:cNvPicPr>
            <a:picLocks noChangeAspect="1"/>
          </p:cNvPicPr>
          <p:nvPr/>
        </p:nvPicPr>
        <p:blipFill>
          <a:blip r:embed="rId4"/>
          <a:stretch>
            <a:fillRect/>
          </a:stretch>
        </p:blipFill>
        <p:spPr>
          <a:xfrm>
            <a:off x="143973" y="4477055"/>
            <a:ext cx="5054600" cy="2159000"/>
          </a:xfrm>
          <a:prstGeom prst="rect">
            <a:avLst/>
          </a:prstGeom>
        </p:spPr>
      </p:pic>
      <p:sp>
        <p:nvSpPr>
          <p:cNvPr id="12" name="TextBox 11">
            <a:extLst>
              <a:ext uri="{FF2B5EF4-FFF2-40B4-BE49-F238E27FC236}">
                <a16:creationId xmlns:a16="http://schemas.microsoft.com/office/drawing/2014/main" id="{09DEC594-6142-C846-A2EF-35BBACF6A967}"/>
              </a:ext>
            </a:extLst>
          </p:cNvPr>
          <p:cNvSpPr txBox="1"/>
          <p:nvPr/>
        </p:nvSpPr>
        <p:spPr>
          <a:xfrm>
            <a:off x="5380892" y="5650523"/>
            <a:ext cx="6515566" cy="646331"/>
          </a:xfrm>
          <a:prstGeom prst="rect">
            <a:avLst/>
          </a:prstGeom>
          <a:noFill/>
        </p:spPr>
        <p:txBody>
          <a:bodyPr wrap="none" rtlCol="0">
            <a:spAutoFit/>
          </a:bodyPr>
          <a:lstStyle/>
          <a:p>
            <a:r>
              <a:rPr lang="en-US" dirty="0"/>
              <a:t>The results in this table show coefficients and standard errors.</a:t>
            </a:r>
          </a:p>
          <a:p>
            <a:r>
              <a:rPr lang="en-US" dirty="0"/>
              <a:t>Sex and age are significant.</a:t>
            </a:r>
          </a:p>
        </p:txBody>
      </p:sp>
    </p:spTree>
    <p:extLst>
      <p:ext uri="{BB962C8B-B14F-4D97-AF65-F5344CB8AC3E}">
        <p14:creationId xmlns:p14="http://schemas.microsoft.com/office/powerpoint/2010/main" val="13483256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EB593-A0A7-0445-B448-A4C27E32EC66}"/>
              </a:ext>
            </a:extLst>
          </p:cNvPr>
          <p:cNvSpPr>
            <a:spLocks noGrp="1"/>
          </p:cNvSpPr>
          <p:nvPr>
            <p:ph type="title"/>
          </p:nvPr>
        </p:nvSpPr>
        <p:spPr/>
        <p:txBody>
          <a:bodyPr>
            <a:noAutofit/>
          </a:bodyPr>
          <a:lstStyle/>
          <a:p>
            <a:r>
              <a:rPr lang="en-US" sz="2600" dirty="0"/>
              <a:t>Interpretation of the Regression Coefficient for Age </a:t>
            </a:r>
          </a:p>
        </p:txBody>
      </p:sp>
      <p:sp>
        <p:nvSpPr>
          <p:cNvPr id="4" name="TextBox 3">
            <a:extLst>
              <a:ext uri="{FF2B5EF4-FFF2-40B4-BE49-F238E27FC236}">
                <a16:creationId xmlns:a16="http://schemas.microsoft.com/office/drawing/2014/main" id="{4DC2C4D7-5F98-8B49-A19F-3D1F435F6D5F}"/>
              </a:ext>
            </a:extLst>
          </p:cNvPr>
          <p:cNvSpPr txBox="1"/>
          <p:nvPr/>
        </p:nvSpPr>
        <p:spPr>
          <a:xfrm>
            <a:off x="773723" y="1254369"/>
            <a:ext cx="10912090" cy="2308324"/>
          </a:xfrm>
          <a:prstGeom prst="rect">
            <a:avLst/>
          </a:prstGeom>
          <a:noFill/>
        </p:spPr>
        <p:txBody>
          <a:bodyPr wrap="none" rtlCol="0">
            <a:spAutoFit/>
          </a:bodyPr>
          <a:lstStyle/>
          <a:p>
            <a:r>
              <a:rPr lang="en-US" dirty="0"/>
              <a:t>For every one unit change in age, the log odds of coronary artery disease (vs no coronary disease) </a:t>
            </a:r>
          </a:p>
          <a:p>
            <a:r>
              <a:rPr lang="en-US" dirty="0"/>
              <a:t>increase by 0.0956.</a:t>
            </a:r>
          </a:p>
          <a:p>
            <a:endParaRPr lang="en-US" dirty="0"/>
          </a:p>
          <a:p>
            <a:r>
              <a:rPr lang="en-US" dirty="0"/>
              <a:t>O/R </a:t>
            </a:r>
          </a:p>
          <a:p>
            <a:r>
              <a:rPr lang="en-US" dirty="0"/>
              <a:t>Exp(0.0956*(45-55))=0.620, or about 2/3.  A 55 year old surviving has about 2/3 the odds of a 45 year old</a:t>
            </a:r>
          </a:p>
          <a:p>
            <a:endParaRPr lang="en-US" dirty="0"/>
          </a:p>
          <a:p>
            <a:r>
              <a:rPr lang="en-US" dirty="0"/>
              <a:t>Logit(∏) = -2.9278-1.3897*(1)+0.0956*(50)-0.4278*(1)=0.0347</a:t>
            </a:r>
          </a:p>
          <a:p>
            <a:endParaRPr lang="en-US" dirty="0"/>
          </a:p>
        </p:txBody>
      </p:sp>
    </p:spTree>
    <p:extLst>
      <p:ext uri="{BB962C8B-B14F-4D97-AF65-F5344CB8AC3E}">
        <p14:creationId xmlns:p14="http://schemas.microsoft.com/office/powerpoint/2010/main" val="25737797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7145B-5632-2B45-BA01-FA3F8ADAC83B}"/>
              </a:ext>
            </a:extLst>
          </p:cNvPr>
          <p:cNvSpPr>
            <a:spLocks noGrp="1"/>
          </p:cNvSpPr>
          <p:nvPr>
            <p:ph type="title"/>
          </p:nvPr>
        </p:nvSpPr>
        <p:spPr/>
        <p:txBody>
          <a:bodyPr>
            <a:noAutofit/>
          </a:bodyPr>
          <a:lstStyle/>
          <a:p>
            <a:r>
              <a:rPr lang="en-US" sz="1600" dirty="0"/>
              <a:t>Run a 2x2 analysis with CA and Sex and then run a logistic regression model just using Sex as an explanatory variable </a:t>
            </a:r>
          </a:p>
        </p:txBody>
      </p:sp>
      <p:pic>
        <p:nvPicPr>
          <p:cNvPr id="5" name="Picture 4" descr="Table&#10;&#10;Description automatically generated">
            <a:extLst>
              <a:ext uri="{FF2B5EF4-FFF2-40B4-BE49-F238E27FC236}">
                <a16:creationId xmlns:a16="http://schemas.microsoft.com/office/drawing/2014/main" id="{8AC78D3F-064C-6B47-94B8-AC1815036C35}"/>
              </a:ext>
            </a:extLst>
          </p:cNvPr>
          <p:cNvPicPr>
            <a:picLocks noChangeAspect="1"/>
          </p:cNvPicPr>
          <p:nvPr/>
        </p:nvPicPr>
        <p:blipFill>
          <a:blip r:embed="rId2"/>
          <a:stretch>
            <a:fillRect/>
          </a:stretch>
        </p:blipFill>
        <p:spPr>
          <a:xfrm>
            <a:off x="341800" y="1041400"/>
            <a:ext cx="4823968" cy="3108569"/>
          </a:xfrm>
          <a:prstGeom prst="rect">
            <a:avLst/>
          </a:prstGeom>
        </p:spPr>
      </p:pic>
      <p:sp>
        <p:nvSpPr>
          <p:cNvPr id="6" name="TextBox 5">
            <a:extLst>
              <a:ext uri="{FF2B5EF4-FFF2-40B4-BE49-F238E27FC236}">
                <a16:creationId xmlns:a16="http://schemas.microsoft.com/office/drawing/2014/main" id="{0A1730F1-988C-334A-AAB4-75339EC4F593}"/>
              </a:ext>
            </a:extLst>
          </p:cNvPr>
          <p:cNvSpPr txBox="1"/>
          <p:nvPr/>
        </p:nvSpPr>
        <p:spPr>
          <a:xfrm>
            <a:off x="1977481" y="4255476"/>
            <a:ext cx="1552605" cy="369332"/>
          </a:xfrm>
          <a:prstGeom prst="rect">
            <a:avLst/>
          </a:prstGeom>
          <a:noFill/>
        </p:spPr>
        <p:txBody>
          <a:bodyPr wrap="none" rtlCol="0">
            <a:spAutoFit/>
          </a:bodyPr>
          <a:lstStyle/>
          <a:p>
            <a:r>
              <a:rPr lang="en-US" dirty="0"/>
              <a:t>(2x2 ANOVA)</a:t>
            </a:r>
          </a:p>
        </p:txBody>
      </p:sp>
      <p:pic>
        <p:nvPicPr>
          <p:cNvPr id="8" name="Picture 7" descr="Table&#10;&#10;Description automatically generated">
            <a:extLst>
              <a:ext uri="{FF2B5EF4-FFF2-40B4-BE49-F238E27FC236}">
                <a16:creationId xmlns:a16="http://schemas.microsoft.com/office/drawing/2014/main" id="{6B6951C6-E7F4-6248-A222-4B6CF2727735}"/>
              </a:ext>
            </a:extLst>
          </p:cNvPr>
          <p:cNvPicPr>
            <a:picLocks noChangeAspect="1"/>
          </p:cNvPicPr>
          <p:nvPr/>
        </p:nvPicPr>
        <p:blipFill>
          <a:blip r:embed="rId3"/>
          <a:stretch>
            <a:fillRect/>
          </a:stretch>
        </p:blipFill>
        <p:spPr>
          <a:xfrm>
            <a:off x="6148645" y="1007580"/>
            <a:ext cx="5020190" cy="4659261"/>
          </a:xfrm>
          <a:prstGeom prst="rect">
            <a:avLst/>
          </a:prstGeom>
        </p:spPr>
      </p:pic>
      <p:sp>
        <p:nvSpPr>
          <p:cNvPr id="9" name="TextBox 8">
            <a:extLst>
              <a:ext uri="{FF2B5EF4-FFF2-40B4-BE49-F238E27FC236}">
                <a16:creationId xmlns:a16="http://schemas.microsoft.com/office/drawing/2014/main" id="{01EA3FC0-1C33-3745-878C-538A57C502C2}"/>
              </a:ext>
            </a:extLst>
          </p:cNvPr>
          <p:cNvSpPr txBox="1"/>
          <p:nvPr/>
        </p:nvSpPr>
        <p:spPr>
          <a:xfrm>
            <a:off x="7404370" y="5637295"/>
            <a:ext cx="2508739" cy="369332"/>
          </a:xfrm>
          <a:prstGeom prst="rect">
            <a:avLst/>
          </a:prstGeom>
          <a:noFill/>
        </p:spPr>
        <p:txBody>
          <a:bodyPr wrap="square" rtlCol="0">
            <a:spAutoFit/>
          </a:bodyPr>
          <a:lstStyle/>
          <a:p>
            <a:pPr algn="ctr"/>
            <a:r>
              <a:rPr lang="en-US" dirty="0"/>
              <a:t>(Logistic Regression)</a:t>
            </a:r>
          </a:p>
        </p:txBody>
      </p:sp>
    </p:spTree>
    <p:extLst>
      <p:ext uri="{BB962C8B-B14F-4D97-AF65-F5344CB8AC3E}">
        <p14:creationId xmlns:p14="http://schemas.microsoft.com/office/powerpoint/2010/main" val="31235118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7145B-5632-2B45-BA01-FA3F8ADAC83B}"/>
              </a:ext>
            </a:extLst>
          </p:cNvPr>
          <p:cNvSpPr>
            <a:spLocks noGrp="1"/>
          </p:cNvSpPr>
          <p:nvPr>
            <p:ph type="title"/>
          </p:nvPr>
        </p:nvSpPr>
        <p:spPr/>
        <p:txBody>
          <a:bodyPr>
            <a:noAutofit/>
          </a:bodyPr>
          <a:lstStyle/>
          <a:p>
            <a:r>
              <a:rPr lang="en-US" sz="1600" dirty="0"/>
              <a:t>Run a 2x2 analysis with CA and Sex and then run a logistic regression model just using Sex as an explanatory variable </a:t>
            </a:r>
          </a:p>
        </p:txBody>
      </p:sp>
      <p:pic>
        <p:nvPicPr>
          <p:cNvPr id="4" name="Picture 3" descr="Table&#10;&#10;Description automatically generated with medium confidence">
            <a:extLst>
              <a:ext uri="{FF2B5EF4-FFF2-40B4-BE49-F238E27FC236}">
                <a16:creationId xmlns:a16="http://schemas.microsoft.com/office/drawing/2014/main" id="{8A230DE6-EEFD-0A4E-9B36-3E5385078889}"/>
              </a:ext>
            </a:extLst>
          </p:cNvPr>
          <p:cNvPicPr>
            <a:picLocks noChangeAspect="1"/>
          </p:cNvPicPr>
          <p:nvPr/>
        </p:nvPicPr>
        <p:blipFill>
          <a:blip r:embed="rId2"/>
          <a:stretch>
            <a:fillRect/>
          </a:stretch>
        </p:blipFill>
        <p:spPr>
          <a:xfrm>
            <a:off x="350454" y="1035260"/>
            <a:ext cx="3441700" cy="1168400"/>
          </a:xfrm>
          <a:prstGeom prst="rect">
            <a:avLst/>
          </a:prstGeom>
        </p:spPr>
      </p:pic>
      <p:sp>
        <p:nvSpPr>
          <p:cNvPr id="7" name="TextBox 6">
            <a:extLst>
              <a:ext uri="{FF2B5EF4-FFF2-40B4-BE49-F238E27FC236}">
                <a16:creationId xmlns:a16="http://schemas.microsoft.com/office/drawing/2014/main" id="{E3E5161B-F619-2F49-81C7-0F0827A45877}"/>
              </a:ext>
            </a:extLst>
          </p:cNvPr>
          <p:cNvSpPr txBox="1"/>
          <p:nvPr/>
        </p:nvSpPr>
        <p:spPr>
          <a:xfrm>
            <a:off x="559084" y="2426677"/>
            <a:ext cx="11303094" cy="369332"/>
          </a:xfrm>
          <a:prstGeom prst="rect">
            <a:avLst/>
          </a:prstGeom>
          <a:noFill/>
        </p:spPr>
        <p:txBody>
          <a:bodyPr wrap="none" rtlCol="0">
            <a:spAutoFit/>
          </a:bodyPr>
          <a:lstStyle/>
          <a:p>
            <a:r>
              <a:rPr lang="en-US" dirty="0"/>
              <a:t>The point estimate of 0.315 (63/200) indicates that females are 1/3 as likely as males to contract the disease.</a:t>
            </a:r>
          </a:p>
        </p:txBody>
      </p:sp>
      <p:pic>
        <p:nvPicPr>
          <p:cNvPr id="11" name="Picture 10" descr="Table&#10;&#10;Description automatically generated">
            <a:extLst>
              <a:ext uri="{FF2B5EF4-FFF2-40B4-BE49-F238E27FC236}">
                <a16:creationId xmlns:a16="http://schemas.microsoft.com/office/drawing/2014/main" id="{21A10AAB-C90A-D144-8366-015DD4C62C4D}"/>
              </a:ext>
            </a:extLst>
          </p:cNvPr>
          <p:cNvPicPr>
            <a:picLocks noChangeAspect="1"/>
          </p:cNvPicPr>
          <p:nvPr/>
        </p:nvPicPr>
        <p:blipFill>
          <a:blip r:embed="rId3"/>
          <a:stretch>
            <a:fillRect/>
          </a:stretch>
        </p:blipFill>
        <p:spPr>
          <a:xfrm>
            <a:off x="456056" y="3179342"/>
            <a:ext cx="5588000" cy="1765300"/>
          </a:xfrm>
          <a:prstGeom prst="rect">
            <a:avLst/>
          </a:prstGeom>
        </p:spPr>
      </p:pic>
      <p:sp>
        <p:nvSpPr>
          <p:cNvPr id="12" name="Rectangle 11">
            <a:extLst>
              <a:ext uri="{FF2B5EF4-FFF2-40B4-BE49-F238E27FC236}">
                <a16:creationId xmlns:a16="http://schemas.microsoft.com/office/drawing/2014/main" id="{FEE7DF87-51A2-124C-8DE5-AD4784138B79}"/>
              </a:ext>
            </a:extLst>
          </p:cNvPr>
          <p:cNvSpPr/>
          <p:nvPr/>
        </p:nvSpPr>
        <p:spPr>
          <a:xfrm>
            <a:off x="559084" y="5176409"/>
            <a:ext cx="11105378" cy="369332"/>
          </a:xfrm>
          <a:prstGeom prst="rect">
            <a:avLst/>
          </a:prstGeom>
        </p:spPr>
        <p:txBody>
          <a:bodyPr wrap="square">
            <a:spAutoFit/>
          </a:bodyPr>
          <a:lstStyle/>
          <a:p>
            <a:r>
              <a:rPr lang="en-US" dirty="0"/>
              <a:t>I had trouble with the odds </a:t>
            </a:r>
            <a:r>
              <a:rPr lang="en-US"/>
              <a:t>ratio for the 2x2 Run</a:t>
            </a:r>
            <a:endParaRPr lang="en-US" dirty="0"/>
          </a:p>
        </p:txBody>
      </p:sp>
    </p:spTree>
    <p:extLst>
      <p:ext uri="{BB962C8B-B14F-4D97-AF65-F5344CB8AC3E}">
        <p14:creationId xmlns:p14="http://schemas.microsoft.com/office/powerpoint/2010/main" val="640851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572</TotalTime>
  <Words>334</Words>
  <Application>Microsoft Macintosh PowerPoint</Application>
  <PresentationFormat>Custom</PresentationFormat>
  <Paragraphs>28</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Courier New</vt:lpstr>
      <vt:lpstr>DRAFT-Marcom-New-Brand-Template-2019-DRAFT-v1.5</vt:lpstr>
      <vt:lpstr>Pre-Live Session 12</vt:lpstr>
      <vt:lpstr>Proc Freq and Proc Means</vt:lpstr>
      <vt:lpstr>Logistic Regression with Three Predictors</vt:lpstr>
      <vt:lpstr>Interpretation of the Regression Coefficient for Age </vt:lpstr>
      <vt:lpstr>Run a 2x2 analysis with CA and Sex and then run a logistic regression model just using Sex as an explanatory variable </vt:lpstr>
      <vt:lpstr>Run a 2x2 analysis with CA and Sex and then run a logistic regression model just using Sex as an explanatory variable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Goodwin, Ben</dc:creator>
  <cp:lastModifiedBy>Goodwin, Ben</cp:lastModifiedBy>
  <cp:revision>10</cp:revision>
  <cp:lastPrinted>2019-05-15T16:46:10Z</cp:lastPrinted>
  <dcterms:created xsi:type="dcterms:W3CDTF">2021-03-23T16:24:10Z</dcterms:created>
  <dcterms:modified xsi:type="dcterms:W3CDTF">2021-03-24T01:57:00Z</dcterms:modified>
</cp:coreProperties>
</file>